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9" r:id="rId3"/>
    <p:sldId id="261" r:id="rId4"/>
    <p:sldId id="263" r:id="rId5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B3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 autoAdjust="0"/>
  </p:normalViewPr>
  <p:slideViewPr>
    <p:cSldViewPr>
      <p:cViewPr>
        <p:scale>
          <a:sx n="100" d="100"/>
          <a:sy n="100" d="100"/>
        </p:scale>
        <p:origin x="-1170" y="114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27ED1E-CC94-4514-82C7-F29FE9E1FA71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E4EA3-A38D-4548-A595-503EFFF93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EE413-17A8-4D45-AB86-CABB5991A0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E4EA3-A38D-4548-A595-503EFFF9314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0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6129-1DE8-459C-B0D1-56B49262C5B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4DF3-3A9E-4DBF-B811-C2861F7DA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479C-792E-4340-BB5E-7B219AB501B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E4DF-7028-4F91-8C4B-030E452C8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D3FB-D9A3-406A-8EEC-AA5B000CBE6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F6AC-68A8-467F-A8CE-64BECE67C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4B66-1B77-4E8B-A674-97F65F6474D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A484-F81E-4885-8667-9E92AD85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8BB4-7B24-45BD-AAFF-76613E3DF8B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ADA7-9954-443A-9A8E-2BFD79B41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7595-D90C-4D4E-912F-F0A214E30A5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74AF-D44E-4CB9-98DC-EA040D97B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29B8-62DF-4ABC-AFFA-512845DB2E7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DF2B-2465-4488-B249-26442A1E4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F7A8-E1F9-4854-8FEE-C8F655E69E3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A51F-1155-4C6C-A275-24C8F109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E3BA-6F0E-49F7-A00A-A12ADA707D88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5951-2A2B-4911-9C6A-D9B389C90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0371-FE56-4151-8F7D-19FCDE1ECE6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3DD5-83E1-4024-B6AC-CFC42094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1B62-2956-422D-8F8C-F8E363144D5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00E2-994B-4474-BBD6-123D694B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7FF812-BB08-4616-B62D-88687571EB90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5EE39-BCA8-4002-ADAB-754C3A40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batannar@rambler.ru," TargetMode="External"/><Relationship Id="rId2" Type="http://schemas.openxmlformats.org/officeDocument/2006/relationships/hyperlink" Target="mailto:sabatannar@rambler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abatannar@rambler.ru,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sabatannar@ramble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batannar@rambler.ru,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sabatannar@rambler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107950"/>
            <a:ext cx="3384550" cy="79216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Тел/факс: </a:t>
            </a:r>
            <a:r>
              <a:rPr lang="ru-RU" sz="800" dirty="0" smtClean="0">
                <a:solidFill>
                  <a:srgbClr val="008000"/>
                </a:solidFill>
              </a:rPr>
              <a:t>8(84362) 23758, 23858, 23509, 23058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Адрес: </a:t>
            </a:r>
            <a:r>
              <a:rPr lang="ru-RU" sz="800" dirty="0" smtClean="0">
                <a:solidFill>
                  <a:srgbClr val="008000"/>
                </a:solidFill>
              </a:rPr>
              <a:t>422060, РТ, Сабинский район,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dirty="0" err="1" smtClean="0">
                <a:solidFill>
                  <a:srgbClr val="008000"/>
                </a:solidFill>
              </a:rPr>
              <a:t>п.г.т.Богатые</a:t>
            </a:r>
            <a:r>
              <a:rPr lang="ru-RU" sz="800" dirty="0" smtClean="0">
                <a:solidFill>
                  <a:srgbClr val="008000"/>
                </a:solidFill>
              </a:rPr>
              <a:t> Сабы, ул. Тукая, 95.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Е-</a:t>
            </a:r>
            <a:r>
              <a:rPr lang="en-US" sz="800" b="1" u="sng" dirty="0" smtClean="0">
                <a:solidFill>
                  <a:srgbClr val="008000"/>
                </a:solidFill>
              </a:rPr>
              <a:t>mail</a:t>
            </a:r>
            <a:r>
              <a:rPr lang="en-US" sz="800" dirty="0" smtClean="0">
                <a:solidFill>
                  <a:srgbClr val="008000"/>
                </a:solidFill>
              </a:rPr>
              <a:t>: </a:t>
            </a:r>
            <a:r>
              <a:rPr lang="en-US" sz="800" dirty="0" smtClean="0">
                <a:solidFill>
                  <a:srgbClr val="008000"/>
                </a:solidFill>
                <a:hlinkClick r:id="rId2"/>
              </a:rPr>
              <a:t>sabatannar@rambler.ru</a:t>
            </a:r>
            <a:r>
              <a:rPr lang="ru-RU" sz="800" dirty="0" smtClean="0">
                <a:solidFill>
                  <a:srgbClr val="008000"/>
                </a:solidFill>
                <a:latin typeface="Arial" charset="0"/>
              </a:rPr>
              <a:t>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dirty="0" smtClean="0">
                <a:solidFill>
                  <a:schemeClr val="tx1"/>
                </a:solidFill>
              </a:rPr>
              <a:t>             </a:t>
            </a:r>
            <a:r>
              <a:rPr lang="ru-RU" sz="800" u="sng" dirty="0" smtClean="0">
                <a:solidFill>
                  <a:schemeClr val="tx1"/>
                </a:solidFill>
                <a:hlinkClick r:id="rId3"/>
              </a:rPr>
              <a:t>saba-tannary@tatmedia.com</a:t>
            </a:r>
            <a:r>
              <a:rPr lang="ru-RU" sz="800" dirty="0" smtClean="0">
                <a:solidFill>
                  <a:srgbClr val="008000"/>
                </a:solidFill>
                <a:hlinkClick r:id="rId3"/>
              </a:rPr>
              <a:t> </a:t>
            </a:r>
            <a:endParaRPr lang="ru-RU" sz="800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Сайт: </a:t>
            </a:r>
            <a:r>
              <a:rPr lang="en-US" sz="800" dirty="0" smtClean="0">
                <a:solidFill>
                  <a:srgbClr val="008000"/>
                </a:solidFill>
              </a:rPr>
              <a:t>www.saby-rt.ru</a:t>
            </a: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4"/>
          <a:srcRect b="20946"/>
          <a:stretch>
            <a:fillRect/>
          </a:stretch>
        </p:blipFill>
        <p:spPr bwMode="auto">
          <a:xfrm>
            <a:off x="115888" y="107950"/>
            <a:ext cx="3241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3858757" y="5148064"/>
            <a:ext cx="29546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8000"/>
                </a:solidFill>
                <a:latin typeface="Calibri" pitchFamily="34" charset="0"/>
              </a:rPr>
              <a:t>Размещение  модульной рекламы:</a:t>
            </a:r>
            <a:endParaRPr lang="ru-RU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5478"/>
              </p:ext>
            </p:extLst>
          </p:nvPr>
        </p:nvGraphicFramePr>
        <p:xfrm>
          <a:off x="524817" y="4020657"/>
          <a:ext cx="2914789" cy="1079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457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7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Площадь  материала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Цена  за  1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</a:t>
                      </a:r>
                      <a:r>
                        <a:rPr lang="ru-RU" sz="1000" dirty="0" smtClean="0">
                          <a:effectLst/>
                        </a:rPr>
                        <a:t>400 </a:t>
                      </a:r>
                      <a:r>
                        <a:rPr lang="ru-RU" sz="1000" dirty="0">
                          <a:effectLst/>
                        </a:rPr>
                        <a:t>до </a:t>
                      </a:r>
                      <a:r>
                        <a:rPr lang="ru-RU" sz="1000" dirty="0" smtClean="0">
                          <a:effectLst/>
                        </a:rPr>
                        <a:t>800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</a:t>
                      </a:r>
                      <a:r>
                        <a:rPr lang="ru-RU" sz="1000" dirty="0" smtClean="0">
                          <a:effectLst/>
                        </a:rPr>
                        <a:t>350 </a:t>
                      </a:r>
                      <a:r>
                        <a:rPr lang="ru-RU" sz="1000" dirty="0">
                          <a:effectLst/>
                        </a:rPr>
                        <a:t>до </a:t>
                      </a:r>
                      <a:r>
                        <a:rPr lang="ru-RU" sz="1000" dirty="0" smtClean="0">
                          <a:effectLst/>
                        </a:rPr>
                        <a:t>399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37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225 до 349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39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145 до 224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50 до 144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1 до 49 </a:t>
                      </a:r>
                      <a:r>
                        <a:rPr lang="ru-RU" sz="1000" dirty="0" err="1">
                          <a:effectLst/>
                        </a:rPr>
                        <a:t>кв.см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 </a:t>
                      </a:r>
                      <a:r>
                        <a:rPr lang="ru-RU" sz="10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-603250" y="2700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3476991" y="8169779"/>
            <a:ext cx="30806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000" b="1" u="sng" dirty="0">
                <a:solidFill>
                  <a:srgbClr val="008000"/>
                </a:solidFill>
                <a:latin typeface="Calibri" pitchFamily="34" charset="0"/>
              </a:rPr>
              <a:t>Рекомендуемые  горизонтальные  </a:t>
            </a:r>
            <a:r>
              <a:rPr lang="ru-RU" sz="1000" b="1" u="sng" dirty="0" smtClean="0">
                <a:solidFill>
                  <a:srgbClr val="008000"/>
                </a:solidFill>
                <a:latin typeface="Calibri" pitchFamily="34" charset="0"/>
              </a:rPr>
              <a:t>размеры модуля</a:t>
            </a:r>
            <a:r>
              <a:rPr lang="ru-RU" sz="1000" dirty="0" smtClean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ru-RU" sz="1000" dirty="0" smtClean="0">
                <a:latin typeface="Calibri" pitchFamily="34" charset="0"/>
              </a:rPr>
              <a:t>4,47 </a:t>
            </a:r>
            <a:r>
              <a:rPr lang="ru-RU" sz="1000" dirty="0">
                <a:latin typeface="Calibri" pitchFamily="34" charset="0"/>
              </a:rPr>
              <a:t>см, </a:t>
            </a:r>
            <a:r>
              <a:rPr lang="ru-RU" sz="1000" dirty="0" smtClean="0">
                <a:latin typeface="Calibri" pitchFamily="34" charset="0"/>
              </a:rPr>
              <a:t>9,9 </a:t>
            </a:r>
            <a:r>
              <a:rPr lang="ru-RU" sz="1000" dirty="0">
                <a:latin typeface="Calibri" pitchFamily="34" charset="0"/>
              </a:rPr>
              <a:t>см, </a:t>
            </a:r>
            <a:r>
              <a:rPr lang="ru-RU" sz="1000" dirty="0" smtClean="0">
                <a:latin typeface="Calibri" pitchFamily="34" charset="0"/>
              </a:rPr>
              <a:t>15 </a:t>
            </a:r>
            <a:r>
              <a:rPr lang="ru-RU" sz="1000" dirty="0">
                <a:latin typeface="Calibri" pitchFamily="34" charset="0"/>
              </a:rPr>
              <a:t>см, </a:t>
            </a:r>
            <a:r>
              <a:rPr lang="ru-RU" sz="1000" dirty="0" smtClean="0">
                <a:latin typeface="Calibri" pitchFamily="34" charset="0"/>
              </a:rPr>
              <a:t>20,2 см, 25,4 см. Высота любая. </a:t>
            </a:r>
            <a:r>
              <a:rPr lang="ru-RU" sz="1000" i="1" dirty="0">
                <a:latin typeface="Calibri" pitchFamily="34" charset="0"/>
              </a:rPr>
              <a:t>За  несоблюдение  рекомендуемых  размеров  доплата 50 процентов.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3861048" y="8820472"/>
            <a:ext cx="2569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900" i="1" dirty="0" smtClean="0"/>
              <a:t>Оговорка не является публичной офертой</a:t>
            </a:r>
            <a:endParaRPr lang="ru-RU" sz="900" i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260648" y="5220072"/>
            <a:ext cx="3312368" cy="3816424"/>
            <a:chOff x="-230880" y="4776599"/>
            <a:chExt cx="3512037" cy="4541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8619" y="4776599"/>
              <a:ext cx="3078301" cy="45415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5" idx="1"/>
              <a:endCxn id="5" idx="3"/>
            </p:cNvCxnSpPr>
            <p:nvPr/>
          </p:nvCxnSpPr>
          <p:spPr>
            <a:xfrm>
              <a:off x="38619" y="7047398"/>
              <a:ext cx="307830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5" idx="2"/>
            </p:cNvCxnSpPr>
            <p:nvPr/>
          </p:nvCxnSpPr>
          <p:spPr>
            <a:xfrm flipV="1">
              <a:off x="1577770" y="7047399"/>
              <a:ext cx="16690" cy="22708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594460" y="8286828"/>
              <a:ext cx="1535793" cy="308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410174" y="8291798"/>
              <a:ext cx="0" cy="102142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94765" y="5743821"/>
              <a:ext cx="2047003" cy="56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½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полосы</a:t>
              </a:r>
              <a:endParaRPr lang="ru-RU" sz="1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230880" y="7847166"/>
              <a:ext cx="2047003" cy="56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1/4</a:t>
              </a:r>
              <a:endParaRPr lang="ru-RU" sz="1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полосы</a:t>
              </a:r>
              <a:endParaRPr lang="ru-RU" sz="1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4154" y="7423909"/>
              <a:ext cx="2047003" cy="56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1/8</a:t>
              </a:r>
              <a:endParaRPr lang="ru-RU" sz="1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полосы</a:t>
              </a:r>
              <a:endParaRPr lang="ru-RU" sz="1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5108" y="8383335"/>
              <a:ext cx="2047003" cy="56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1/16</a:t>
              </a:r>
              <a:endParaRPr lang="ru-RU" sz="1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66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/>
                  <a:ea typeface="Times New Roman"/>
                </a:rPr>
                <a:t>полосы</a:t>
              </a:r>
              <a:endParaRPr lang="ru-RU" sz="1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516292" y="5405169"/>
            <a:ext cx="3009052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669900"/>
                </a:solidFill>
              </a:rPr>
              <a:t>1 </a:t>
            </a:r>
            <a:r>
              <a:rPr lang="ru-RU" sz="1050" b="1" dirty="0" smtClean="0">
                <a:solidFill>
                  <a:srgbClr val="669900"/>
                </a:solidFill>
              </a:rPr>
              <a:t>полоса - 724 </a:t>
            </a:r>
            <a:r>
              <a:rPr lang="ru-RU" sz="1050" b="1" dirty="0" err="1">
                <a:solidFill>
                  <a:srgbClr val="669900"/>
                </a:solidFill>
              </a:rPr>
              <a:t>кв.см</a:t>
            </a:r>
            <a:endParaRPr lang="ru-RU" sz="1050" b="1" dirty="0">
              <a:solidFill>
                <a:srgbClr val="669900"/>
              </a:solidFill>
            </a:endParaRPr>
          </a:p>
          <a:p>
            <a:pPr algn="ctr"/>
            <a:r>
              <a:rPr lang="ru-RU" sz="1050" b="1" dirty="0"/>
              <a:t>½ </a:t>
            </a:r>
            <a:r>
              <a:rPr lang="ru-RU" sz="1050" b="1" dirty="0" smtClean="0"/>
              <a:t>полосы - 362 </a:t>
            </a:r>
            <a:r>
              <a:rPr lang="ru-RU" sz="1050" b="1" dirty="0" err="1" smtClean="0"/>
              <a:t>кв.см</a:t>
            </a:r>
            <a:endParaRPr lang="ru-RU" sz="1050" b="1" dirty="0"/>
          </a:p>
          <a:p>
            <a:pPr algn="ctr"/>
            <a:r>
              <a:rPr lang="ru-RU" sz="1050" b="1" dirty="0"/>
              <a:t>¼ </a:t>
            </a:r>
            <a:r>
              <a:rPr lang="ru-RU" sz="1050" b="1" dirty="0" smtClean="0"/>
              <a:t>полосы - 181 </a:t>
            </a:r>
            <a:r>
              <a:rPr lang="ru-RU" sz="1050" b="1" dirty="0" err="1" smtClean="0"/>
              <a:t>кв.см</a:t>
            </a:r>
            <a:endParaRPr lang="ru-RU" sz="1050" b="1" dirty="0"/>
          </a:p>
          <a:p>
            <a:pPr algn="ctr"/>
            <a:r>
              <a:rPr lang="ru-RU" sz="1050" b="1" dirty="0"/>
              <a:t>1/8 полосы </a:t>
            </a:r>
            <a:r>
              <a:rPr lang="ru-RU" sz="1050" b="1" dirty="0" smtClean="0"/>
              <a:t>- 90,5 </a:t>
            </a:r>
            <a:r>
              <a:rPr lang="ru-RU" sz="1050" b="1" dirty="0" err="1" smtClean="0"/>
              <a:t>кв.см</a:t>
            </a:r>
            <a:endParaRPr lang="ru-RU" sz="1050" b="1" dirty="0"/>
          </a:p>
          <a:p>
            <a:pPr algn="ctr"/>
            <a:r>
              <a:rPr lang="ru-RU" sz="1050" b="1" dirty="0"/>
              <a:t>1/16 </a:t>
            </a:r>
            <a:r>
              <a:rPr lang="ru-RU" sz="1050" b="1" dirty="0" smtClean="0"/>
              <a:t>полосы - 45,25 </a:t>
            </a:r>
            <a:r>
              <a:rPr lang="ru-RU" sz="1050" b="1" dirty="0" err="1"/>
              <a:t>кв.см</a:t>
            </a:r>
            <a:endParaRPr lang="ru-RU" sz="1050" b="1" dirty="0"/>
          </a:p>
          <a:p>
            <a:pPr algn="ctr"/>
            <a:endParaRPr lang="ru-RU" sz="1050" b="1" dirty="0"/>
          </a:p>
          <a:p>
            <a:pPr algn="ctr"/>
            <a:r>
              <a:rPr lang="ru-RU" sz="1050" b="1" dirty="0">
                <a:solidFill>
                  <a:srgbClr val="669900"/>
                </a:solidFill>
              </a:rPr>
              <a:t>2 и 3 </a:t>
            </a:r>
            <a:r>
              <a:rPr lang="ru-RU" sz="1050" b="1" dirty="0" smtClean="0">
                <a:solidFill>
                  <a:srgbClr val="669900"/>
                </a:solidFill>
              </a:rPr>
              <a:t>полосы - 828 </a:t>
            </a:r>
            <a:r>
              <a:rPr lang="ru-RU" sz="1050" b="1" dirty="0" err="1">
                <a:solidFill>
                  <a:srgbClr val="669900"/>
                </a:solidFill>
              </a:rPr>
              <a:t>кв.см</a:t>
            </a:r>
            <a:r>
              <a:rPr lang="ru-RU" sz="1050" b="1" dirty="0">
                <a:solidFill>
                  <a:srgbClr val="669900"/>
                </a:solidFill>
              </a:rPr>
              <a:t>.</a:t>
            </a:r>
          </a:p>
          <a:p>
            <a:pPr algn="ctr"/>
            <a:r>
              <a:rPr lang="ru-RU" sz="1050" b="1" dirty="0"/>
              <a:t>½ </a:t>
            </a:r>
            <a:r>
              <a:rPr lang="ru-RU" sz="1050" b="1" dirty="0" smtClean="0"/>
              <a:t>полосы - 414кв.см</a:t>
            </a:r>
            <a:endParaRPr lang="ru-RU" sz="1050" b="1" dirty="0"/>
          </a:p>
          <a:p>
            <a:pPr algn="ctr"/>
            <a:r>
              <a:rPr lang="ru-RU" sz="1050" b="1" dirty="0"/>
              <a:t>¼ </a:t>
            </a:r>
            <a:r>
              <a:rPr lang="ru-RU" sz="1050" b="1" dirty="0" smtClean="0"/>
              <a:t>полосы - 207кв.см</a:t>
            </a:r>
            <a:endParaRPr lang="ru-RU" sz="1050" b="1" dirty="0"/>
          </a:p>
          <a:p>
            <a:pPr algn="ctr"/>
            <a:r>
              <a:rPr lang="ru-RU" sz="1050" b="1" dirty="0"/>
              <a:t>1/8 </a:t>
            </a:r>
            <a:r>
              <a:rPr lang="ru-RU" sz="1050" b="1" dirty="0" smtClean="0"/>
              <a:t>полосы - 103,5 </a:t>
            </a:r>
            <a:r>
              <a:rPr lang="ru-RU" sz="1050" b="1" dirty="0" err="1"/>
              <a:t>кв.см</a:t>
            </a:r>
            <a:endParaRPr lang="ru-RU" sz="1050" b="1" dirty="0"/>
          </a:p>
          <a:p>
            <a:pPr algn="ctr"/>
            <a:r>
              <a:rPr lang="ru-RU" sz="1050" b="1" dirty="0"/>
              <a:t>1/16 полосы </a:t>
            </a:r>
            <a:r>
              <a:rPr lang="ru-RU" sz="1050" b="1" dirty="0" smtClean="0"/>
              <a:t>- 51,75 </a:t>
            </a:r>
            <a:r>
              <a:rPr lang="ru-RU" sz="1050" b="1" dirty="0" err="1"/>
              <a:t>кв.см</a:t>
            </a:r>
            <a:endParaRPr lang="ru-RU" sz="1050" b="1" dirty="0"/>
          </a:p>
          <a:p>
            <a:pPr algn="ctr"/>
            <a:endParaRPr lang="ru-RU" sz="1050" b="1" dirty="0"/>
          </a:p>
          <a:p>
            <a:pPr algn="ctr"/>
            <a:r>
              <a:rPr lang="ru-RU" sz="1050" b="1" dirty="0">
                <a:solidFill>
                  <a:srgbClr val="669900"/>
                </a:solidFill>
              </a:rPr>
              <a:t>4 полоса </a:t>
            </a:r>
            <a:r>
              <a:rPr lang="ru-RU" sz="1050" b="1" dirty="0" smtClean="0">
                <a:solidFill>
                  <a:srgbClr val="669900"/>
                </a:solidFill>
              </a:rPr>
              <a:t>- 716кв.см</a:t>
            </a:r>
            <a:r>
              <a:rPr lang="ru-RU" sz="1050" b="1" dirty="0">
                <a:solidFill>
                  <a:srgbClr val="669900"/>
                </a:solidFill>
              </a:rPr>
              <a:t>.</a:t>
            </a:r>
          </a:p>
          <a:p>
            <a:pPr algn="ctr"/>
            <a:r>
              <a:rPr lang="ru-RU" sz="1050" b="1" dirty="0"/>
              <a:t>½ </a:t>
            </a:r>
            <a:r>
              <a:rPr lang="ru-RU" sz="1050" b="1" dirty="0" smtClean="0"/>
              <a:t>полосы - 358кв.см</a:t>
            </a:r>
            <a:endParaRPr lang="ru-RU" sz="1050" b="1" dirty="0"/>
          </a:p>
          <a:p>
            <a:pPr algn="ctr"/>
            <a:r>
              <a:rPr lang="ru-RU" sz="1050" b="1" dirty="0"/>
              <a:t>¼ </a:t>
            </a:r>
            <a:r>
              <a:rPr lang="ru-RU" sz="1050" b="1" dirty="0" smtClean="0"/>
              <a:t>полосы - 179кв.см</a:t>
            </a:r>
            <a:endParaRPr lang="ru-RU" sz="1050" b="1" dirty="0"/>
          </a:p>
          <a:p>
            <a:pPr algn="ctr"/>
            <a:r>
              <a:rPr lang="ru-RU" sz="1050" b="1" dirty="0"/>
              <a:t>1/8 полосы </a:t>
            </a:r>
            <a:r>
              <a:rPr lang="ru-RU" sz="1050" b="1" dirty="0" smtClean="0"/>
              <a:t>- 89,5 </a:t>
            </a:r>
            <a:r>
              <a:rPr lang="ru-RU" sz="1050" b="1" dirty="0" err="1"/>
              <a:t>кв.см</a:t>
            </a:r>
            <a:endParaRPr lang="ru-RU" sz="1050" b="1" dirty="0"/>
          </a:p>
          <a:p>
            <a:pPr algn="ctr"/>
            <a:r>
              <a:rPr lang="ru-RU" sz="1050" b="1" dirty="0"/>
              <a:t>1/16 полосы </a:t>
            </a:r>
            <a:r>
              <a:rPr lang="ru-RU" sz="1050" b="1" dirty="0" smtClean="0"/>
              <a:t>- 44,75 </a:t>
            </a:r>
            <a:r>
              <a:rPr lang="ru-RU" sz="1050" b="1" dirty="0" err="1"/>
              <a:t>кв.см</a:t>
            </a:r>
            <a:endParaRPr lang="ru-RU" sz="1050" b="1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149968" y="736748"/>
            <a:ext cx="6589680" cy="1584176"/>
          </a:xfrm>
          <a:noFill/>
          <a:effectLst>
            <a:glow rad="1270000">
              <a:schemeClr val="accent3">
                <a:satMod val="175000"/>
                <a:alpha val="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1600" b="1" dirty="0" smtClean="0">
                <a:solidFill>
                  <a:srgbClr val="008000"/>
                </a:solidFill>
              </a:rPr>
              <a:t>ПРАЙС-ЛИСТ     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на публикацию рекламы, информационных материалов, социальной рекламы в  газете «</a:t>
            </a:r>
            <a:r>
              <a:rPr lang="ru-RU" sz="1600" b="1" dirty="0" err="1" smtClean="0">
                <a:solidFill>
                  <a:srgbClr val="008000"/>
                </a:solidFill>
              </a:rPr>
              <a:t>Саба</a:t>
            </a:r>
            <a:r>
              <a:rPr lang="ru-RU" sz="1600" b="1" dirty="0" smtClean="0">
                <a:solidFill>
                  <a:srgbClr val="008000"/>
                </a:solidFill>
              </a:rPr>
              <a:t> та</a:t>
            </a:r>
            <a:r>
              <a:rPr lang="tt-RU" sz="1600" b="1" dirty="0" smtClean="0">
                <a:solidFill>
                  <a:srgbClr val="008000"/>
                </a:solidFill>
              </a:rPr>
              <a:t>ңнары</a:t>
            </a:r>
            <a:r>
              <a:rPr lang="ru-RU" sz="1600" b="1" dirty="0" smtClean="0">
                <a:solidFill>
                  <a:srgbClr val="008000"/>
                </a:solidFill>
              </a:rPr>
              <a:t>» за </a:t>
            </a:r>
            <a:r>
              <a:rPr lang="en-US" sz="1600" b="1" dirty="0" smtClean="0">
                <a:solidFill>
                  <a:srgbClr val="008000"/>
                </a:solidFill>
              </a:rPr>
              <a:t>I </a:t>
            </a:r>
            <a:r>
              <a:rPr lang="tt-RU" sz="1600" b="1" dirty="0" smtClean="0">
                <a:solidFill>
                  <a:srgbClr val="008000"/>
                </a:solidFill>
              </a:rPr>
              <a:t>полугодие </a:t>
            </a:r>
            <a:r>
              <a:rPr lang="tt-RU" sz="1600" b="1" dirty="0" smtClean="0">
                <a:solidFill>
                  <a:srgbClr val="008000"/>
                </a:solidFill>
              </a:rPr>
              <a:t>2024 </a:t>
            </a:r>
            <a:r>
              <a:rPr lang="tt-RU" sz="1600" b="1" dirty="0" smtClean="0">
                <a:solidFill>
                  <a:srgbClr val="008000"/>
                </a:solidFill>
              </a:rPr>
              <a:t>года</a:t>
            </a:r>
            <a:r>
              <a:rPr lang="ru-RU" sz="1600" b="1" dirty="0" smtClean="0">
                <a:solidFill>
                  <a:srgbClr val="008000"/>
                </a:solidFill>
              </a:rPr>
              <a:t/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000" i="1" dirty="0">
                <a:solidFill>
                  <a:srgbClr val="008000"/>
                </a:solidFill>
              </a:rPr>
              <a:t>Утвержден: приказом  руководителя филиала АО «ТАТМЕДИА» «Редакция газеты «Саба таннары» </a:t>
            </a:r>
            <a:br>
              <a:rPr lang="ru-RU" sz="1000" i="1" dirty="0">
                <a:solidFill>
                  <a:srgbClr val="008000"/>
                </a:solidFill>
              </a:rPr>
            </a:br>
            <a:r>
              <a:rPr lang="ru-RU" sz="1000" i="1" dirty="0" smtClean="0">
                <a:solidFill>
                  <a:srgbClr val="008000"/>
                </a:solidFill>
              </a:rPr>
              <a:t>№88    </a:t>
            </a:r>
            <a:r>
              <a:rPr lang="ru-RU" sz="1000" i="1" dirty="0">
                <a:solidFill>
                  <a:srgbClr val="008000"/>
                </a:solidFill>
              </a:rPr>
              <a:t>от  </a:t>
            </a:r>
            <a:r>
              <a:rPr lang="ru-RU" sz="1000" i="1" dirty="0" smtClean="0">
                <a:solidFill>
                  <a:srgbClr val="008000"/>
                </a:solidFill>
              </a:rPr>
              <a:t>15.12.2023 </a:t>
            </a:r>
            <a:r>
              <a:rPr lang="ru-RU" sz="1000" i="1" dirty="0">
                <a:solidFill>
                  <a:srgbClr val="008000"/>
                </a:solidFill>
              </a:rPr>
              <a:t>года.  Вступает в силу  </a:t>
            </a:r>
            <a:r>
              <a:rPr lang="ru-RU" sz="1000" i="1" dirty="0" smtClean="0">
                <a:solidFill>
                  <a:srgbClr val="008000"/>
                </a:solidFill>
              </a:rPr>
              <a:t>01.01.2024 </a:t>
            </a:r>
            <a:r>
              <a:rPr lang="ru-RU" sz="1000" i="1" dirty="0">
                <a:solidFill>
                  <a:srgbClr val="008000"/>
                </a:solidFill>
              </a:rPr>
              <a:t>г.</a:t>
            </a:r>
            <a:endParaRPr lang="ru-RU" sz="1000" b="1" i="1" dirty="0" smtClean="0">
              <a:solidFill>
                <a:srgbClr val="008000"/>
              </a:solidFill>
            </a:endParaRPr>
          </a:p>
        </p:txBody>
      </p:sp>
      <p:sp>
        <p:nvSpPr>
          <p:cNvPr id="30" name="Прямоугольник 7"/>
          <p:cNvSpPr>
            <a:spLocks noChangeArrowheads="1"/>
          </p:cNvSpPr>
          <p:nvPr/>
        </p:nvSpPr>
        <p:spPr bwMode="auto">
          <a:xfrm>
            <a:off x="476672" y="1979712"/>
            <a:ext cx="5144045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Тематика  издания: </a:t>
            </a:r>
            <a:r>
              <a:rPr lang="ru-RU" sz="1100" b="1" dirty="0">
                <a:latin typeface="Calibri" pitchFamily="34" charset="0"/>
              </a:rPr>
              <a:t>общественно-политическая  газета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Совокупный подписной тираж</a:t>
            </a:r>
            <a:r>
              <a:rPr lang="ru-RU" sz="1100" b="1">
                <a:solidFill>
                  <a:srgbClr val="008000"/>
                </a:solidFill>
                <a:latin typeface="Calibri" pitchFamily="34" charset="0"/>
              </a:rPr>
              <a:t>:  </a:t>
            </a:r>
            <a:r>
              <a:rPr lang="ru-RU" sz="1100" b="1" smtClean="0">
                <a:latin typeface="Calibri" pitchFamily="34" charset="0"/>
              </a:rPr>
              <a:t>1954 </a:t>
            </a:r>
            <a:r>
              <a:rPr lang="tt-RU" sz="1100" b="1" dirty="0" smtClean="0">
                <a:latin typeface="Calibri" pitchFamily="34" charset="0"/>
              </a:rPr>
              <a:t>экз</a:t>
            </a:r>
            <a:r>
              <a:rPr lang="tt-RU" sz="1100" b="1" dirty="0">
                <a:latin typeface="Calibri" pitchFamily="34" charset="0"/>
              </a:rPr>
              <a:t>.</a:t>
            </a:r>
            <a:r>
              <a:rPr lang="ru-RU" sz="1100" b="1" dirty="0">
                <a:latin typeface="Calibri" pitchFamily="34" charset="0"/>
              </a:rPr>
              <a:t>                                        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Количество изданий: </a:t>
            </a:r>
            <a:r>
              <a:rPr lang="ru-RU" sz="1100" b="1" dirty="0">
                <a:latin typeface="Calibri" pitchFamily="34" charset="0"/>
              </a:rPr>
              <a:t>1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Регион распространения: </a:t>
            </a:r>
            <a:r>
              <a:rPr lang="ru-RU" sz="1100" b="1" dirty="0">
                <a:latin typeface="Calibri" pitchFamily="34" charset="0"/>
              </a:rPr>
              <a:t>Сабинский, </a:t>
            </a:r>
            <a:r>
              <a:rPr lang="ru-RU" sz="1100" b="1" dirty="0" err="1">
                <a:latin typeface="Calibri" pitchFamily="34" charset="0"/>
              </a:rPr>
              <a:t>Тюлячинский</a:t>
            </a:r>
            <a:r>
              <a:rPr lang="ru-RU" sz="1100" b="1" dirty="0">
                <a:latin typeface="Calibri" pitchFamily="34" charset="0"/>
              </a:rPr>
              <a:t> районы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Способ распространения: </a:t>
            </a:r>
            <a:r>
              <a:rPr lang="ru-RU" sz="1100" b="1" dirty="0" smtClean="0">
                <a:latin typeface="Calibri" pitchFamily="34" charset="0"/>
              </a:rPr>
              <a:t>подписка, розница </a:t>
            </a:r>
            <a:endParaRPr lang="ru-RU" sz="1100" b="1" dirty="0">
              <a:latin typeface="Calibri" pitchFamily="34" charset="0"/>
            </a:endParaRP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Формат изданий: </a:t>
            </a:r>
            <a:r>
              <a:rPr lang="ru-RU" sz="1100" b="1" dirty="0" smtClean="0">
                <a:latin typeface="Calibri" pitchFamily="34" charset="0"/>
              </a:rPr>
              <a:t>А-3</a:t>
            </a:r>
            <a:endParaRPr lang="ru-RU" sz="1100" b="1" dirty="0">
              <a:latin typeface="Calibri" pitchFamily="34" charset="0"/>
            </a:endParaRP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Периодичность: </a:t>
            </a:r>
            <a:r>
              <a:rPr lang="ru-RU" sz="1100" b="1" dirty="0">
                <a:latin typeface="Calibri" pitchFamily="34" charset="0"/>
              </a:rPr>
              <a:t>2 раза в неделю (среда, пятница)                                             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Количество полос:  </a:t>
            </a:r>
            <a:r>
              <a:rPr lang="ru-RU" sz="1100" b="1" dirty="0">
                <a:latin typeface="Calibri" pitchFamily="34" charset="0"/>
              </a:rPr>
              <a:t>среда – 4,  в пятницу</a:t>
            </a:r>
          </a:p>
          <a:p>
            <a:r>
              <a:rPr lang="ru-RU" sz="1100" b="1" dirty="0">
                <a:latin typeface="Calibri" pitchFamily="34" charset="0"/>
              </a:rPr>
              <a:t> + </a:t>
            </a:r>
            <a:r>
              <a:rPr lang="tt-RU" sz="1100" b="1" dirty="0" smtClean="0">
                <a:latin typeface="Calibri" pitchFamily="34" charset="0"/>
              </a:rPr>
              <a:t>8 </a:t>
            </a:r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ru-RU" sz="1100" b="1" dirty="0">
                <a:latin typeface="Calibri" pitchFamily="34" charset="0"/>
              </a:rPr>
              <a:t>полосы </a:t>
            </a:r>
            <a:r>
              <a:rPr lang="tt-RU" sz="1100" b="1" dirty="0">
                <a:latin typeface="Calibri" pitchFamily="34" charset="0"/>
              </a:rPr>
              <a:t>“Атна вакыйгалары”</a:t>
            </a:r>
            <a:r>
              <a:rPr lang="ru-RU" sz="1100" b="1" dirty="0">
                <a:latin typeface="Calibri" pitchFamily="34" charset="0"/>
              </a:rPr>
              <a:t>                    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Язык: </a:t>
            </a:r>
            <a:r>
              <a:rPr lang="ru-RU" sz="1100" b="1" dirty="0">
                <a:latin typeface="Calibri" pitchFamily="34" charset="0"/>
              </a:rPr>
              <a:t>татарский, русский</a:t>
            </a:r>
          </a:p>
          <a:p>
            <a:r>
              <a:rPr lang="ru-RU" sz="1100" b="1" dirty="0">
                <a:solidFill>
                  <a:srgbClr val="008000"/>
                </a:solidFill>
                <a:latin typeface="Calibri" pitchFamily="34" charset="0"/>
              </a:rPr>
              <a:t>Цветность: </a:t>
            </a:r>
            <a:r>
              <a:rPr lang="ru-RU" sz="1100" b="1" dirty="0">
                <a:latin typeface="Calibri" pitchFamily="34" charset="0"/>
              </a:rPr>
              <a:t>ч/б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58757" y="1979712"/>
            <a:ext cx="3015439" cy="30114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stA="22000" endPos="65000" dist="50800" dir="5400000" sy="-100000" algn="bl" rotWithShape="0"/>
          </a:effectLst>
        </p:spPr>
      </p:pic>
      <p:sp>
        <p:nvSpPr>
          <p:cNvPr id="36" name="TextBox 35"/>
          <p:cNvSpPr txBox="1"/>
          <p:nvPr/>
        </p:nvSpPr>
        <p:spPr>
          <a:xfrm>
            <a:off x="3429000" y="3995063"/>
            <a:ext cx="1593558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Нас читают по всему </a:t>
            </a:r>
            <a:r>
              <a:rPr lang="ru-RU" sz="1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Сабинскому </a:t>
            </a: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району,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населением 32 </a:t>
            </a:r>
            <a:r>
              <a:rPr lang="ru-RU" sz="1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тысячичеловек</a:t>
            </a: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, в том числе Шемордане, </a:t>
            </a:r>
            <a:r>
              <a:rPr lang="ru-RU" sz="1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а </a:t>
            </a: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также в </a:t>
            </a:r>
            <a:r>
              <a:rPr lang="ru-RU" sz="1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Тюлячинском</a:t>
            </a:r>
            <a:r>
              <a:rPr lang="ru-RU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районе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8000"/>
              </a:solidFill>
              <a:effectLst>
                <a:glow rad="800100">
                  <a:schemeClr val="bg1">
                    <a:alpha val="68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8000"/>
              </a:solidFill>
              <a:effectLst>
                <a:glow rad="800100">
                  <a:schemeClr val="bg1">
                    <a:alpha val="68000"/>
                  </a:schemeClr>
                </a:glow>
              </a:effectLst>
              <a:latin typeface="+mn-lt"/>
            </a:endParaRPr>
          </a:p>
        </p:txBody>
      </p:sp>
      <p:pic>
        <p:nvPicPr>
          <p:cNvPr id="37" name="Picture 3" descr="ТМ лого-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66" y="2175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066" y="4701115"/>
            <a:ext cx="787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2614" y="233540"/>
            <a:ext cx="2808634" cy="64452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КАК СДЕЛАТЬ ВАШУ </a:t>
            </a:r>
            <a:br>
              <a:rPr lang="ru-RU" sz="1800" b="1" dirty="0" smtClean="0">
                <a:solidFill>
                  <a:srgbClr val="008000"/>
                </a:solidFill>
              </a:rPr>
            </a:br>
            <a:r>
              <a:rPr lang="ru-RU" sz="1800" b="1" dirty="0" smtClean="0">
                <a:solidFill>
                  <a:srgbClr val="008000"/>
                </a:solidFill>
              </a:rPr>
              <a:t>РЕКЛАМУ ЭФФЕКТИВНЕЙ?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459" y="108853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Группа 17"/>
          <p:cNvGrpSpPr>
            <a:grpSpLocks/>
          </p:cNvGrpSpPr>
          <p:nvPr/>
        </p:nvGrpSpPr>
        <p:grpSpPr bwMode="auto">
          <a:xfrm>
            <a:off x="484826" y="6102492"/>
            <a:ext cx="2868558" cy="481900"/>
            <a:chOff x="834032" y="6753287"/>
            <a:chExt cx="3096370" cy="481879"/>
          </a:xfrm>
        </p:grpSpPr>
        <p:pic>
          <p:nvPicPr>
            <p:cNvPr id="15480" name="Рисунок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4032" y="6753287"/>
              <a:ext cx="699540" cy="48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81" name="TextBox 10"/>
            <p:cNvSpPr txBox="1">
              <a:spLocks noChangeArrowheads="1"/>
            </p:cNvSpPr>
            <p:nvPr/>
          </p:nvSpPr>
          <p:spPr bwMode="auto">
            <a:xfrm>
              <a:off x="1494665" y="6927389"/>
              <a:ext cx="2435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8000"/>
                  </a:solidFill>
                  <a:latin typeface="Calibri" pitchFamily="34" charset="0"/>
                </a:rPr>
                <a:t>  Получите скидки: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62581"/>
              </p:ext>
            </p:extLst>
          </p:nvPr>
        </p:nvGraphicFramePr>
        <p:xfrm>
          <a:off x="316620" y="5160972"/>
          <a:ext cx="3069737" cy="94742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81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 выбор  места  в  номере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50 %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полоса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100%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срочность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100%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перевод, услуги  журналиста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  30%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услуги фотографа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 оформление </a:t>
                      </a:r>
                      <a:r>
                        <a:rPr lang="ru-RU" sz="1000" dirty="0" smtClean="0">
                          <a:effectLst/>
                        </a:rPr>
                        <a:t>модуля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33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08583"/>
              </p:ext>
            </p:extLst>
          </p:nvPr>
        </p:nvGraphicFramePr>
        <p:xfrm>
          <a:off x="250459" y="1434156"/>
          <a:ext cx="6428816" cy="2985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4747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Обычным шрифтом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Жирным шрифтом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(слово)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 от частных лиц (слово)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частных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юридических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см.кв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  от  частных лиц (слово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 о продаже  недвижимости, техники от юридических лиц, ИП (слово)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4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Объявления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вакансиях,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ИП, 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юридических лиц (слово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от частных лиц (1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от ИП, юридических лиц (1 </a:t>
                      </a:r>
                      <a:r>
                        <a:rPr lang="ru-RU" sz="10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от индивидуальных  предпринимателей, юридических лиц (слово)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Благодарность (слово)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Благодарность  от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погорельцев, больных и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нуждающихся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6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Фотографии,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цветы на поздравлениях частным лицам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Фотографии, цветы  на поздравлениях  юридическим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сообщение не являющееся рекламой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(Публикуется как новость)    (1  </a:t>
                      </a:r>
                      <a:r>
                        <a:rPr lang="ru-RU" sz="10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кв.см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5440" name="Rectangle 2"/>
          <p:cNvSpPr>
            <a:spLocks noChangeArrowheads="1"/>
          </p:cNvSpPr>
          <p:nvPr/>
        </p:nvSpPr>
        <p:spPr bwMode="auto">
          <a:xfrm>
            <a:off x="-76200" y="3059832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5441" name="Прямоугольник 14"/>
          <p:cNvSpPr>
            <a:spLocks noChangeArrowheads="1"/>
          </p:cNvSpPr>
          <p:nvPr/>
        </p:nvSpPr>
        <p:spPr bwMode="auto">
          <a:xfrm>
            <a:off x="188913" y="899592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8000"/>
                </a:solidFill>
                <a:latin typeface="Calibri" pitchFamily="34" charset="0"/>
              </a:rPr>
              <a:t>Стоимость  рекламы,  объявлений  в зависимости  от </a:t>
            </a:r>
          </a:p>
          <a:p>
            <a:r>
              <a:rPr lang="ru-RU" sz="1400" b="1" dirty="0">
                <a:solidFill>
                  <a:srgbClr val="008000"/>
                </a:solidFill>
                <a:latin typeface="Calibri" pitchFamily="34" charset="0"/>
              </a:rPr>
              <a:t>количества слов (строчное  размещение) (цена  указана  с </a:t>
            </a:r>
            <a:r>
              <a:rPr lang="ru-RU" sz="1400" b="1" dirty="0" smtClean="0">
                <a:solidFill>
                  <a:srgbClr val="008000"/>
                </a:solidFill>
                <a:latin typeface="Calibri" pitchFamily="34" charset="0"/>
              </a:rPr>
              <a:t>НДС 20 %)</a:t>
            </a:r>
            <a:endParaRPr lang="ru-RU" sz="14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4814672"/>
            <a:ext cx="3240088" cy="1615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материалов  частных лиц, посвященных  знаменательным  датам </a:t>
            </a:r>
            <a:r>
              <a:rPr lang="ru-RU" sz="900" dirty="0"/>
              <a:t>– 15 руб. за </a:t>
            </a:r>
            <a:r>
              <a:rPr lang="ru-RU" sz="900" dirty="0" err="1"/>
              <a:t>кв.см</a:t>
            </a:r>
            <a:r>
              <a:rPr lang="ru-RU" sz="900" dirty="0"/>
              <a:t>. (кроме  объявлений, поздравлений,  соболезнований)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соболезнования  от  юридических  лиц.</a:t>
            </a:r>
            <a:r>
              <a:rPr lang="ru-RU" sz="900" dirty="0"/>
              <a:t>  1 печатное  слово – </a:t>
            </a:r>
            <a:r>
              <a:rPr lang="ru-RU" sz="900" dirty="0" smtClean="0"/>
              <a:t>35 </a:t>
            </a:r>
            <a:r>
              <a:rPr lang="ru-RU" sz="900" dirty="0"/>
              <a:t>руб.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размещения  в рубрику  «Знакомство</a:t>
            </a:r>
            <a:r>
              <a:rPr lang="ru-RU" sz="900" dirty="0"/>
              <a:t>», площадью 1 </a:t>
            </a:r>
            <a:r>
              <a:rPr lang="ru-RU" sz="900" dirty="0" err="1"/>
              <a:t>кв.см</a:t>
            </a:r>
            <a:r>
              <a:rPr lang="ru-RU" sz="900" dirty="0"/>
              <a:t> – </a:t>
            </a:r>
            <a:r>
              <a:rPr lang="ru-RU" sz="900" dirty="0" smtClean="0"/>
              <a:t>31 руб</a:t>
            </a:r>
            <a:r>
              <a:rPr lang="ru-RU" sz="900" dirty="0"/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Размещение  объявления о находке</a:t>
            </a:r>
            <a:r>
              <a:rPr lang="ru-RU" sz="900" dirty="0"/>
              <a:t> – бесплатно.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900" b="1" i="1" dirty="0"/>
              <a:t>Стоимость  соболезнования  от частных лиц</a:t>
            </a:r>
            <a:r>
              <a:rPr lang="ru-RU" sz="900" dirty="0"/>
              <a:t> – </a:t>
            </a:r>
            <a:r>
              <a:rPr lang="ru-RU" sz="900" dirty="0" smtClean="0"/>
              <a:t>20 руб</a:t>
            </a:r>
            <a:r>
              <a:rPr lang="ru-RU" sz="900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i="1" dirty="0"/>
              <a:t>Цены  могут  быть  изменены  в соответствии  с условиями договора.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60648" y="4716016"/>
            <a:ext cx="2458450" cy="5232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latin typeface="+mn-lt"/>
              </a:rPr>
              <a:t>Закажите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latin typeface="+mn-lt"/>
              </a:rPr>
              <a:t>дополнительные услуги:</a:t>
            </a:r>
          </a:p>
        </p:txBody>
      </p:sp>
      <p:grpSp>
        <p:nvGrpSpPr>
          <p:cNvPr id="15446" name="Группа 23"/>
          <p:cNvGrpSpPr>
            <a:grpSpLocks/>
          </p:cNvGrpSpPr>
          <p:nvPr/>
        </p:nvGrpSpPr>
        <p:grpSpPr bwMode="auto">
          <a:xfrm>
            <a:off x="3294606" y="6515318"/>
            <a:ext cx="3508876" cy="1335758"/>
            <a:chOff x="3281300" y="6047000"/>
            <a:chExt cx="3509223" cy="139544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281300" y="6084168"/>
              <a:ext cx="3396500" cy="13582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78" name="Прямоугольник 22"/>
            <p:cNvSpPr>
              <a:spLocks noChangeArrowheads="1"/>
            </p:cNvSpPr>
            <p:nvPr/>
          </p:nvSpPr>
          <p:spPr bwMode="auto">
            <a:xfrm>
              <a:off x="3717031" y="6047000"/>
              <a:ext cx="3073492" cy="120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Готовый  рекламный  и информационный  материалы  в текущий  номер  должны  быть  предоставлен  заказчиком 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не позднее,  чем  за 3 (три) рабочих  дня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до  выхода  газеты. В противном  случае  материал  будет считаться 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срочным. </a:t>
              </a:r>
            </a:p>
            <a:p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Минимальный  размер шрифта </a:t>
              </a:r>
              <a:r>
                <a:rPr lang="ru-RU" sz="1000" b="1" dirty="0" smtClean="0">
                  <a:solidFill>
                    <a:srgbClr val="000000"/>
                  </a:solidFill>
                  <a:latin typeface="Calibri" pitchFamily="34" charset="0"/>
                </a:rPr>
                <a:t>в </a:t>
              </a:r>
              <a:r>
                <a:rPr lang="ru-RU" sz="1000" b="1" dirty="0">
                  <a:solidFill>
                    <a:srgbClr val="000000"/>
                  </a:solidFill>
                  <a:latin typeface="Calibri" pitchFamily="34" charset="0"/>
                </a:rPr>
                <a:t>рекламе </a:t>
              </a:r>
              <a:r>
                <a:rPr lang="ru-RU" sz="1000" b="1" dirty="0" smtClean="0">
                  <a:solidFill>
                    <a:srgbClr val="000000"/>
                  </a:solidFill>
                  <a:latin typeface="Calibri" pitchFamily="34" charset="0"/>
                </a:rPr>
                <a:t>                            9 кегль</a:t>
              </a:r>
              <a:r>
                <a:rPr lang="ru-RU" sz="1000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(образец: </a:t>
              </a:r>
              <a:r>
                <a:rPr lang="ru-RU" sz="800" dirty="0">
                  <a:solidFill>
                    <a:srgbClr val="000000"/>
                  </a:solidFill>
                  <a:latin typeface="Calibri" pitchFamily="34" charset="0"/>
                </a:rPr>
                <a:t>машина</a:t>
              </a:r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</a:p>
          </p:txBody>
        </p:sp>
        <p:pic>
          <p:nvPicPr>
            <p:cNvPr id="15479" name="Рисунок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1768" y="6117946"/>
              <a:ext cx="433516" cy="125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447" name="Группа 28"/>
          <p:cNvGrpSpPr>
            <a:grpSpLocks/>
          </p:cNvGrpSpPr>
          <p:nvPr/>
        </p:nvGrpSpPr>
        <p:grpSpPr bwMode="auto">
          <a:xfrm>
            <a:off x="373361" y="7923754"/>
            <a:ext cx="6408439" cy="1085414"/>
            <a:chOff x="147768" y="7949692"/>
            <a:chExt cx="6521592" cy="71366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7768" y="7949692"/>
              <a:ext cx="6521592" cy="65445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76" name="TextBox 25"/>
            <p:cNvSpPr txBox="1">
              <a:spLocks noChangeArrowheads="1"/>
            </p:cNvSpPr>
            <p:nvPr/>
          </p:nvSpPr>
          <p:spPr bwMode="auto">
            <a:xfrm>
              <a:off x="221779" y="7995554"/>
              <a:ext cx="6438994" cy="66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008000"/>
                  </a:solidFill>
                  <a:latin typeface="Calibri" pitchFamily="34" charset="0"/>
                </a:rPr>
                <a:t>СВЯЖИТЕСЬ </a:t>
              </a:r>
              <a:r>
                <a:rPr lang="ru-RU" sz="1200" b="1" dirty="0">
                  <a:solidFill>
                    <a:srgbClr val="008000"/>
                  </a:solidFill>
                  <a:latin typeface="Calibri" pitchFamily="34" charset="0"/>
                </a:rPr>
                <a:t>С НАМИ И ВЫЯСНИТЕ ВСЕ САМЫЕ ЛУЧШИЕ УСЛОВИЯ ДЛЯ ВАС!</a:t>
              </a:r>
            </a:p>
            <a:p>
              <a:r>
                <a:rPr lang="ru-RU" sz="1200" b="1" u="sng" dirty="0">
                  <a:solidFill>
                    <a:srgbClr val="008000"/>
                  </a:solidFill>
                  <a:latin typeface="Calibri" pitchFamily="34" charset="0"/>
                </a:rPr>
                <a:t>Адрес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: 422060, РТ, </a:t>
              </a:r>
              <a:r>
                <a:rPr lang="ru-RU" sz="1200" dirty="0" err="1">
                  <a:solidFill>
                    <a:srgbClr val="008000"/>
                  </a:solidFill>
                  <a:latin typeface="Calibri" pitchFamily="34" charset="0"/>
                </a:rPr>
                <a:t>п.г.т.Богатые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  <a:r>
                <a:rPr lang="ru-RU" sz="1200" dirty="0" err="1">
                  <a:solidFill>
                    <a:srgbClr val="008000"/>
                  </a:solidFill>
                  <a:latin typeface="Calibri" pitchFamily="34" charset="0"/>
                </a:rPr>
                <a:t>Сабы,ул.Тукая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, 95.</a:t>
              </a:r>
            </a:p>
            <a:p>
              <a:r>
                <a:rPr lang="ru-RU" sz="1200" b="1" u="sng" dirty="0">
                  <a:solidFill>
                    <a:srgbClr val="008000"/>
                  </a:solidFill>
                  <a:latin typeface="Calibri" pitchFamily="34" charset="0"/>
                </a:rPr>
                <a:t>Тел/факс: 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8(84362) 23058, 23858, 23509  Е-</a:t>
              </a:r>
              <a:r>
                <a:rPr lang="en-US" sz="1200" dirty="0">
                  <a:solidFill>
                    <a:srgbClr val="008000"/>
                  </a:solidFill>
                  <a:latin typeface="Calibri" pitchFamily="34" charset="0"/>
                </a:rPr>
                <a:t>mail: </a:t>
              </a:r>
              <a:r>
                <a:rPr lang="en-US" sz="1200" dirty="0" smtClean="0">
                  <a:solidFill>
                    <a:srgbClr val="008000"/>
                  </a:solidFill>
                  <a:latin typeface="Calibri" pitchFamily="34" charset="0"/>
                  <a:hlinkClick r:id="rId7"/>
                </a:rPr>
                <a:t>sabatannar@rambler.ru</a:t>
              </a:r>
              <a:r>
                <a:rPr lang="ru-RU" sz="1200" dirty="0" smtClean="0">
                  <a:solidFill>
                    <a:srgbClr val="008000"/>
                  </a:solidFill>
                  <a:latin typeface="Calibri" pitchFamily="34" charset="0"/>
                </a:rPr>
                <a:t>, 			                    </a:t>
              </a:r>
              <a:r>
                <a:rPr lang="en-US" sz="1200" dirty="0" err="1" smtClean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saba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-</a:t>
              </a:r>
              <a:r>
                <a:rPr lang="en-US" sz="1200" dirty="0">
                  <a:solidFill>
                    <a:srgbClr val="008000"/>
                  </a:solidFill>
                  <a:latin typeface="Calibri" pitchFamily="34" charset="0"/>
                  <a:hlinkClick r:id="rId8"/>
                </a:rPr>
                <a:t>tannary@tatmedia.com</a:t>
              </a:r>
              <a:endParaRPr lang="ru-RU" sz="1200" dirty="0">
                <a:solidFill>
                  <a:srgbClr val="008000"/>
                </a:solidFill>
                <a:latin typeface="Calibri" pitchFamily="34" charset="0"/>
              </a:endParaRPr>
            </a:p>
            <a:p>
              <a:r>
                <a:rPr lang="ru-RU" sz="900" dirty="0">
                  <a:latin typeface="Calibri" pitchFamily="34" charset="0"/>
                </a:rPr>
                <a:t>                                                                                                                            </a:t>
              </a:r>
              <a:r>
                <a:rPr lang="ru-RU" sz="1200" dirty="0">
                  <a:solidFill>
                    <a:srgbClr val="008000"/>
                  </a:solidFill>
                  <a:latin typeface="Calibri" pitchFamily="34" charset="0"/>
                </a:rPr>
                <a:t>                                                                                         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4812"/>
              </p:ext>
            </p:extLst>
          </p:nvPr>
        </p:nvGraphicFramePr>
        <p:xfrm>
          <a:off x="260648" y="6565755"/>
          <a:ext cx="3057059" cy="1306848"/>
        </p:xfrm>
        <a:graphic>
          <a:graphicData uri="http://schemas.openxmlformats.org/drawingml/2006/table">
            <a:tbl>
              <a:tblPr/>
              <a:tblGrid>
                <a:gridCol w="213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3-4 размещения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размещений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размещений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размещений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8-9 размещений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размещение  социальной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рекламы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5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10 размещений 10ая  – бесплатно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" name="TextBox 3"/>
          <p:cNvSpPr txBox="1"/>
          <p:nvPr/>
        </p:nvSpPr>
        <p:spPr>
          <a:xfrm>
            <a:off x="2132856" y="8897779"/>
            <a:ext cx="2719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000" dirty="0" smtClean="0"/>
              <a:t>Оговорка не является публичной офертой</a:t>
            </a:r>
            <a:endParaRPr lang="ru-RU" sz="1000" dirty="0"/>
          </a:p>
        </p:txBody>
      </p:sp>
      <p:pic>
        <p:nvPicPr>
          <p:cNvPr id="23" name="Picture 3" descr="ТМ лого-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81" y="18690"/>
            <a:ext cx="920394" cy="9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06" y="827088"/>
            <a:ext cx="6705388" cy="1080616"/>
          </a:xfrm>
          <a:noFill/>
          <a:effectLst>
            <a:glow rad="1270000">
              <a:schemeClr val="accent3">
                <a:satMod val="175000"/>
                <a:alpha val="0"/>
              </a:schemeClr>
            </a:glow>
            <a:softEdge rad="63500"/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8000"/>
                </a:solidFill>
              </a:rPr>
              <a:t>ПРАЙС-ЛИСТ</a:t>
            </a:r>
            <a:r>
              <a:rPr lang="ru-RU" sz="1200" b="1" dirty="0">
                <a:solidFill>
                  <a:srgbClr val="008000"/>
                </a:solidFill>
              </a:rPr>
              <a:t/>
            </a:r>
            <a:br>
              <a:rPr lang="ru-RU" sz="1200" b="1" dirty="0">
                <a:solidFill>
                  <a:srgbClr val="008000"/>
                </a:solidFill>
              </a:rPr>
            </a:br>
            <a:r>
              <a:rPr lang="ru-RU" sz="1200" b="1" dirty="0">
                <a:solidFill>
                  <a:srgbClr val="008000"/>
                </a:solidFill>
              </a:rPr>
              <a:t>НА РАЗМЕЩЕНИЕ РЕКЛАМЫ, </a:t>
            </a:r>
            <a:r>
              <a:rPr lang="ru-RU" sz="1200" b="1" dirty="0" smtClean="0">
                <a:solidFill>
                  <a:srgbClr val="008000"/>
                </a:solidFill>
              </a:rPr>
              <a:t>ОБЪЯВЛЕНИЙ,ИНФОРМАЦИОННЫХ </a:t>
            </a:r>
            <a:r>
              <a:rPr lang="ru-RU" sz="1200" b="1" dirty="0">
                <a:solidFill>
                  <a:srgbClr val="008000"/>
                </a:solidFill>
              </a:rPr>
              <a:t>МАТЕРИАЛОВ, СОЦИАЛЬНОЙ РЕКЛАМЫ</a:t>
            </a:r>
            <a:br>
              <a:rPr lang="ru-RU" sz="1200" b="1" dirty="0">
                <a:solidFill>
                  <a:srgbClr val="008000"/>
                </a:solidFill>
              </a:rPr>
            </a:br>
            <a:r>
              <a:rPr lang="ru-RU" sz="1200" b="1" dirty="0">
                <a:solidFill>
                  <a:srgbClr val="008000"/>
                </a:solidFill>
              </a:rPr>
              <a:t>НА САЙТЕ ФИЛИАЛА АО «ТАТМЕДИА» И ПРЕДСТАВИТЕЛЬСТВАХ </a:t>
            </a:r>
            <a:br>
              <a:rPr lang="ru-RU" sz="1200" b="1" dirty="0">
                <a:solidFill>
                  <a:srgbClr val="008000"/>
                </a:solidFill>
              </a:rPr>
            </a:br>
            <a:r>
              <a:rPr lang="ru-RU" sz="1200" b="1" dirty="0">
                <a:solidFill>
                  <a:srgbClr val="008000"/>
                </a:solidFill>
              </a:rPr>
              <a:t>В СОЦИАЛЬНЫХ СЕТЯХ  </a:t>
            </a:r>
            <a:r>
              <a:rPr lang="ru-RU" sz="1200" b="1" dirty="0" smtClean="0">
                <a:solidFill>
                  <a:srgbClr val="008000"/>
                </a:solidFill>
              </a:rPr>
              <a:t>«САБА ТА</a:t>
            </a:r>
            <a:r>
              <a:rPr lang="tt-RU" sz="1200" b="1" dirty="0" smtClean="0">
                <a:solidFill>
                  <a:srgbClr val="008000"/>
                </a:solidFill>
              </a:rPr>
              <a:t>Ң</a:t>
            </a:r>
            <a:r>
              <a:rPr lang="ru-RU" sz="1200" b="1" dirty="0" smtClean="0">
                <a:solidFill>
                  <a:srgbClr val="008000"/>
                </a:solidFill>
              </a:rPr>
              <a:t>НАРЫ» за </a:t>
            </a:r>
            <a:r>
              <a:rPr lang="en-US" sz="1200" b="1" dirty="0" smtClean="0">
                <a:solidFill>
                  <a:srgbClr val="008000"/>
                </a:solidFill>
              </a:rPr>
              <a:t>I </a:t>
            </a:r>
            <a:r>
              <a:rPr lang="ru-RU" sz="1200" b="1" dirty="0" smtClean="0">
                <a:solidFill>
                  <a:srgbClr val="008000"/>
                </a:solidFill>
              </a:rPr>
              <a:t>полугодие 20</a:t>
            </a:r>
            <a:r>
              <a:rPr lang="en-US" sz="1200" b="1" dirty="0" smtClean="0">
                <a:solidFill>
                  <a:srgbClr val="008000"/>
                </a:solidFill>
              </a:rPr>
              <a:t>2</a:t>
            </a:r>
            <a:r>
              <a:rPr lang="ru-RU" sz="1200" b="1" dirty="0" smtClean="0">
                <a:solidFill>
                  <a:srgbClr val="008000"/>
                </a:solidFill>
              </a:rPr>
              <a:t>4</a:t>
            </a:r>
            <a:r>
              <a:rPr lang="en-US" sz="1200" b="1" dirty="0" smtClean="0">
                <a:solidFill>
                  <a:srgbClr val="008000"/>
                </a:solidFill>
              </a:rPr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года</a:t>
            </a:r>
            <a:r>
              <a:rPr lang="en-US" sz="1200" b="1" dirty="0" smtClean="0">
                <a:solidFill>
                  <a:srgbClr val="008000"/>
                </a:solidFill>
              </a:rPr>
              <a:t/>
            </a:r>
            <a:br>
              <a:rPr lang="en-US" sz="1200" b="1" dirty="0" smtClean="0">
                <a:solidFill>
                  <a:srgbClr val="008000"/>
                </a:solidFill>
              </a:rPr>
            </a:br>
            <a:r>
              <a:rPr lang="ru-RU" sz="900" i="1" dirty="0">
                <a:solidFill>
                  <a:srgbClr val="008000"/>
                </a:solidFill>
              </a:rPr>
              <a:t>Утвержден: приказом  руководителя филиала АО «ТАТМЕДИА» «Редакция газеты «Саба таннары» </a:t>
            </a:r>
            <a:br>
              <a:rPr lang="ru-RU" sz="900" i="1" dirty="0">
                <a:solidFill>
                  <a:srgbClr val="008000"/>
                </a:solidFill>
              </a:rPr>
            </a:br>
            <a:r>
              <a:rPr lang="ru-RU" sz="900" i="1" dirty="0" smtClean="0">
                <a:solidFill>
                  <a:srgbClr val="008000"/>
                </a:solidFill>
              </a:rPr>
              <a:t>№88    </a:t>
            </a:r>
            <a:r>
              <a:rPr lang="ru-RU" sz="900" i="1" dirty="0">
                <a:solidFill>
                  <a:srgbClr val="008000"/>
                </a:solidFill>
              </a:rPr>
              <a:t>от  </a:t>
            </a:r>
            <a:r>
              <a:rPr lang="ru-RU" sz="900" i="1" dirty="0" smtClean="0">
                <a:solidFill>
                  <a:srgbClr val="008000"/>
                </a:solidFill>
              </a:rPr>
              <a:t>15.12.2023 </a:t>
            </a:r>
            <a:r>
              <a:rPr lang="ru-RU" sz="900" i="1" dirty="0">
                <a:solidFill>
                  <a:srgbClr val="008000"/>
                </a:solidFill>
              </a:rPr>
              <a:t>года.  Вступает в силу  </a:t>
            </a:r>
            <a:r>
              <a:rPr lang="ru-RU" sz="900" i="1" dirty="0" smtClean="0">
                <a:solidFill>
                  <a:srgbClr val="008000"/>
                </a:solidFill>
              </a:rPr>
              <a:t>01.01.2024г</a:t>
            </a:r>
            <a:r>
              <a:rPr lang="ru-RU" sz="900" i="1" dirty="0">
                <a:solidFill>
                  <a:srgbClr val="008000"/>
                </a:solidFill>
              </a:rPr>
              <a:t>.</a:t>
            </a:r>
            <a:endParaRPr lang="ru-RU" sz="900" b="1" i="1" dirty="0">
              <a:solidFill>
                <a:srgbClr val="008000"/>
              </a:solidFill>
            </a:endParaRP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3"/>
          <a:srcRect b="20946"/>
          <a:stretch>
            <a:fillRect/>
          </a:stretch>
        </p:blipFill>
        <p:spPr bwMode="auto">
          <a:xfrm>
            <a:off x="332656" y="107504"/>
            <a:ext cx="3673723" cy="7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188640" y="1748635"/>
            <a:ext cx="63547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Посетителей </a:t>
            </a:r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месяц: </a:t>
            </a:r>
            <a:r>
              <a:rPr lang="ru-RU" sz="1000" dirty="0" smtClean="0">
                <a:latin typeface="Calibri" pitchFamily="34" charset="0"/>
              </a:rPr>
              <a:t>800-1000     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Посетителей за день: </a:t>
            </a:r>
            <a:r>
              <a:rPr lang="ru-RU" sz="1000" dirty="0" smtClean="0">
                <a:latin typeface="Calibri" pitchFamily="34" charset="0"/>
              </a:rPr>
              <a:t>1000</a:t>
            </a:r>
          </a:p>
          <a:p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П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росмотров </a:t>
            </a:r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месяц: </a:t>
            </a:r>
            <a:r>
              <a:rPr lang="ru-RU" sz="1000" dirty="0" smtClean="0">
                <a:latin typeface="Calibri" pitchFamily="34" charset="0"/>
              </a:rPr>
              <a:t>40 000           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Просмотров </a:t>
            </a:r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за </a:t>
            </a:r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день: </a:t>
            </a:r>
            <a:r>
              <a:rPr lang="ru-RU" sz="1000" dirty="0" smtClean="0">
                <a:latin typeface="Calibri" pitchFamily="34" charset="0"/>
              </a:rPr>
              <a:t>1000-1900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dirty="0" smtClean="0">
                <a:latin typeface="Calibri" pitchFamily="34" charset="0"/>
              </a:rPr>
              <a:t>           </a:t>
            </a:r>
          </a:p>
          <a:p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Язык</a:t>
            </a:r>
            <a:r>
              <a:rPr lang="ru-RU" sz="1000" b="1" dirty="0">
                <a:solidFill>
                  <a:srgbClr val="008000"/>
                </a:solidFill>
                <a:latin typeface="Calibri" pitchFamily="34" charset="0"/>
              </a:rPr>
              <a:t>:</a:t>
            </a:r>
            <a:r>
              <a:rPr lang="ru-RU" sz="10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000" dirty="0" smtClean="0">
                <a:latin typeface="Calibri" pitchFamily="34" charset="0"/>
              </a:rPr>
              <a:t>татарский</a:t>
            </a:r>
          </a:p>
          <a:p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Представительства в социальных сетях: </a:t>
            </a:r>
            <a:r>
              <a:rPr lang="ru-RU" sz="1000" dirty="0" err="1" smtClean="0">
                <a:latin typeface="Calibri" pitchFamily="34" charset="0"/>
              </a:rPr>
              <a:t>Вконтакте</a:t>
            </a:r>
            <a:r>
              <a:rPr lang="ru-RU" sz="1000" dirty="0" smtClean="0">
                <a:latin typeface="Calibri" pitchFamily="34" charset="0"/>
              </a:rPr>
              <a:t>,</a:t>
            </a:r>
            <a:r>
              <a:rPr lang="en-US" sz="1000" dirty="0">
                <a:latin typeface="Calibri" pitchFamily="34" charset="0"/>
              </a:rPr>
              <a:t> Telegram</a:t>
            </a:r>
          </a:p>
          <a:p>
            <a:r>
              <a:rPr lang="ru-RU" sz="1000" dirty="0" smtClean="0">
                <a:latin typeface="Calibri" pitchFamily="34" charset="0"/>
              </a:rPr>
              <a:t>Одноклассники.</a:t>
            </a:r>
          </a:p>
          <a:p>
            <a:r>
              <a:rPr lang="ru-RU" sz="1000" b="1" dirty="0" smtClean="0">
                <a:solidFill>
                  <a:srgbClr val="008000"/>
                </a:solidFill>
                <a:latin typeface="Calibri" pitchFamily="34" charset="0"/>
              </a:rPr>
              <a:t>Совокупное число подписчиков: </a:t>
            </a:r>
            <a:r>
              <a:rPr lang="en-US" sz="1000" dirty="0" smtClean="0">
                <a:latin typeface="Calibri" pitchFamily="34" charset="0"/>
              </a:rPr>
              <a:t>33221</a:t>
            </a:r>
            <a:endParaRPr lang="ru-RU" sz="1000" dirty="0" smtClean="0">
              <a:latin typeface="Calibri" pitchFamily="34" charset="0"/>
            </a:endParaRP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-603250" y="2700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31725"/>
              </p:ext>
            </p:extLst>
          </p:nvPr>
        </p:nvGraphicFramePr>
        <p:xfrm>
          <a:off x="297145" y="2811924"/>
          <a:ext cx="6305839" cy="5468024"/>
        </p:xfrm>
        <a:graphic>
          <a:graphicData uri="http://schemas.openxmlformats.org/drawingml/2006/table">
            <a:tbl>
              <a:tblPr firstRow="1" firstCol="1" lastRow="1" lastCol="1" bandRow="1">
                <a:tableStyleId>{D7AC3CCA-C797-4891-BE02-D94E43425B78}</a:tableStyleId>
              </a:tblPr>
              <a:tblGrid>
                <a:gridCol w="329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6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№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Наименование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Длительность</a:t>
                      </a:r>
                      <a:endParaRPr lang="ru-RU" sz="1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</a:rPr>
                        <a:t>Цена</a:t>
                      </a:r>
                      <a:endParaRPr lang="ru-RU" sz="1000" u="none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effectLst/>
                        </a:rPr>
                        <a:t>1</a:t>
                      </a:r>
                      <a:endParaRPr lang="ru-RU" sz="900" b="1" i="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№1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размером </a:t>
                      </a:r>
                      <a:r>
                        <a:rPr lang="ru-RU" sz="800" u="none" baseline="0" dirty="0" smtClean="0">
                          <a:effectLst/>
                        </a:rPr>
                        <a:t>240х200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неделя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650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effectLst/>
                        </a:rPr>
                        <a:t>2</a:t>
                      </a:r>
                      <a:endParaRPr lang="ru-RU" sz="900" b="1" i="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№2</a:t>
                      </a:r>
                      <a:r>
                        <a:rPr lang="en-US" sz="800" u="none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</a:t>
                      </a:r>
                      <a:r>
                        <a:rPr lang="ru-RU" sz="800" u="none" dirty="0" smtClean="0">
                          <a:effectLst/>
                        </a:rPr>
                        <a:t>0х</a:t>
                      </a:r>
                      <a:r>
                        <a:rPr lang="en-US" sz="800" u="none" dirty="0" smtClean="0">
                          <a:effectLst/>
                        </a:rPr>
                        <a:t>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450 руб.</a:t>
                      </a:r>
                      <a:endParaRPr lang="ru-RU" sz="7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900" b="1" i="0" u="none" dirty="0" smtClean="0">
                          <a:effectLst/>
                        </a:rPr>
                        <a:t>3</a:t>
                      </a:r>
                      <a:endParaRPr lang="ru-RU" sz="900" b="1" i="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№3</a:t>
                      </a:r>
                      <a:r>
                        <a:rPr lang="en-US" sz="800" u="none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</a:t>
                      </a:r>
                      <a:r>
                        <a:rPr lang="ru-RU" sz="800" u="none" dirty="0" smtClean="0">
                          <a:effectLst/>
                        </a:rPr>
                        <a:t>0</a:t>
                      </a:r>
                      <a:r>
                        <a:rPr lang="en-US" sz="800" u="none" dirty="0" smtClean="0">
                          <a:effectLst/>
                        </a:rPr>
                        <a:t>X200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400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dirty="0" smtClean="0">
                          <a:effectLst/>
                        </a:rPr>
                        <a:t>4</a:t>
                      </a:r>
                      <a:endParaRPr lang="ru-RU" sz="900" b="1" i="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Баннер №4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</a:t>
                      </a:r>
                      <a:r>
                        <a:rPr lang="ru-RU" sz="800" u="none" dirty="0" smtClean="0">
                          <a:effectLst/>
                        </a:rPr>
                        <a:t>0</a:t>
                      </a:r>
                      <a:r>
                        <a:rPr lang="en-US" sz="800" u="none" dirty="0" smtClean="0">
                          <a:effectLst/>
                        </a:rPr>
                        <a:t>X200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  <a:endParaRPr lang="ru-RU" sz="7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/>
                        <a:t>5</a:t>
                      </a:r>
                      <a:endParaRPr lang="ru-RU" sz="900" b="1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/>
                        <a:t>Баннер </a:t>
                      </a:r>
                      <a:r>
                        <a:rPr lang="ru-RU" sz="800" u="none" dirty="0" smtClean="0">
                          <a:effectLst/>
                        </a:rPr>
                        <a:t>№5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размером</a:t>
                      </a:r>
                      <a:r>
                        <a:rPr lang="en-US" sz="800" u="none" dirty="0" smtClean="0">
                          <a:effectLst/>
                        </a:rPr>
                        <a:t> 24</a:t>
                      </a:r>
                      <a:r>
                        <a:rPr lang="ru-RU" sz="800" u="none" dirty="0" smtClean="0">
                          <a:effectLst/>
                        </a:rPr>
                        <a:t>0</a:t>
                      </a:r>
                      <a:r>
                        <a:rPr lang="en-US" sz="800" u="none" dirty="0" smtClean="0">
                          <a:effectLst/>
                        </a:rPr>
                        <a:t>X200</a:t>
                      </a:r>
                      <a:endParaRPr lang="ru-RU" sz="800" b="0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/>
                        <a:t>Баннер </a:t>
                      </a:r>
                      <a:r>
                        <a:rPr lang="ru-RU" sz="800" u="none" dirty="0" smtClean="0">
                          <a:effectLst/>
                        </a:rPr>
                        <a:t>№6 размером</a:t>
                      </a:r>
                      <a:r>
                        <a:rPr lang="en-US" sz="800" u="none" dirty="0" smtClean="0">
                          <a:effectLst/>
                        </a:rPr>
                        <a:t> 24</a:t>
                      </a:r>
                      <a:r>
                        <a:rPr lang="ru-RU" sz="800" u="none" dirty="0" smtClean="0">
                          <a:effectLst/>
                        </a:rPr>
                        <a:t>0</a:t>
                      </a:r>
                      <a:r>
                        <a:rPr lang="en-US" sz="800" u="none" dirty="0" smtClean="0">
                          <a:effectLst/>
                        </a:rPr>
                        <a:t>X200</a:t>
                      </a:r>
                      <a:endParaRPr lang="ru-RU" sz="800" b="1" i="0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 неделя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200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Поздравления на главной странице на сайте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500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Реклама и Объявления на главной странице </a:t>
                      </a:r>
                      <a:r>
                        <a:rPr lang="ru-RU" sz="800" u="none" dirty="0" smtClean="0"/>
                        <a:t>(размещение объявления о находке – бесплатно)</a:t>
                      </a:r>
                      <a:endParaRPr lang="ru-RU" sz="800" b="1" i="1" u="none" dirty="0" smtClean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300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baseline="0" dirty="0" smtClean="0">
                          <a:effectLst/>
                        </a:rPr>
                        <a:t>Объявления  на сайте (поздравления, услуги, товары, работа) напечатанные в газете</a:t>
                      </a:r>
                      <a:endParaRPr lang="ru-RU" sz="80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200</a:t>
                      </a:r>
                      <a:r>
                        <a:rPr lang="en-US" sz="700" u="none" dirty="0" smtClean="0">
                          <a:effectLst/>
                        </a:rPr>
                        <a:t> </a:t>
                      </a:r>
                      <a:r>
                        <a:rPr lang="ru-RU" sz="700" u="none" dirty="0" smtClean="0">
                          <a:effectLst/>
                        </a:rPr>
                        <a:t>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latin typeface="+mn-lt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Фоторепортаж</a:t>
                      </a:r>
                      <a:r>
                        <a:rPr lang="ru-RU" sz="800" u="none" baseline="0" dirty="0" smtClean="0">
                          <a:effectLst/>
                        </a:rPr>
                        <a:t>  до 15 фото включая текст </a:t>
                      </a:r>
                      <a:r>
                        <a:rPr lang="ru-RU" sz="800" u="none" dirty="0" smtClean="0">
                          <a:effectLst/>
                        </a:rPr>
                        <a:t>(Публикуется как новость).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mtClean="0">
                          <a:effectLst/>
                          <a:latin typeface="+mn-lt"/>
                          <a:ea typeface="Times New Roman"/>
                        </a:rPr>
                        <a:t>250 </a:t>
                      </a: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dirty="0" smtClean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900" b="1" i="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Информационное сообщение не являющееся рекламой (Публикуется как новость).</a:t>
                      </a:r>
                      <a:endParaRPr lang="ru-RU" sz="800" u="none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400 руб.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dirty="0" smtClean="0">
                          <a:effectLst/>
                        </a:rPr>
                        <a:t>Информационное сообщение являющееся рекламой (Публикуется как новость).</a:t>
                      </a:r>
                      <a:endParaRPr lang="ru-RU" sz="8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400 руб.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dirty="0" smtClean="0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u="none" dirty="0" smtClean="0">
                          <a:effectLst/>
                        </a:rPr>
                        <a:t>Благодарность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(благодарность от погорельцев, больных и</a:t>
                      </a:r>
                      <a:r>
                        <a:rPr lang="ru-RU" sz="800" u="none" baseline="0" dirty="0" smtClean="0">
                          <a:effectLst/>
                        </a:rPr>
                        <a:t> </a:t>
                      </a:r>
                      <a:r>
                        <a:rPr lang="ru-RU" sz="800" u="none" dirty="0" smtClean="0">
                          <a:effectLst/>
                        </a:rPr>
                        <a:t>нуждающихся - бесплатно).</a:t>
                      </a:r>
                      <a:endParaRPr lang="ru-RU" sz="800" i="1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155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Реклама, объявления в «</a:t>
                      </a:r>
                      <a:r>
                        <a:rPr lang="ru-RU" sz="80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i="0" u="none" baseline="0" dirty="0" smtClean="0">
                          <a:effectLst/>
                          <a:latin typeface="+mn-lt"/>
                          <a:ea typeface="Times New Roman"/>
                        </a:rPr>
                        <a:t>» в группе 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"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": реклама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һәм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белдерүләр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800" i="0" u="none" baseline="0" dirty="0" smtClean="0">
                          <a:effectLst/>
                          <a:latin typeface="+mn-lt"/>
                          <a:ea typeface="Times New Roman"/>
                        </a:rPr>
                        <a:t>, напечатанные в газете 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200 руб.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8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Закрепленная реклама  в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в группе 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"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": реклама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һәм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белдерүләр</a:t>
                      </a:r>
                      <a:endParaRPr lang="ru-RU" sz="800" b="0" i="1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неделя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</a:rPr>
                        <a:t>600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Реклама, объявления в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в группе  </a:t>
                      </a:r>
                      <a:r>
                        <a:rPr lang="ru-RU" sz="800" i="0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"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": реклама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һәм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белдерүләр</a:t>
                      </a:r>
                      <a:r>
                        <a:rPr lang="ru-RU" sz="800" i="1" u="none" baseline="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7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300 </a:t>
                      </a:r>
                      <a:r>
                        <a:rPr lang="ru-RU" sz="700" u="none" dirty="0" err="1" smtClean="0">
                          <a:effectLst/>
                          <a:latin typeface="+mn-lt"/>
                          <a:ea typeface="Times New Roman"/>
                        </a:rPr>
                        <a:t>руб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в  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Telegram</a:t>
                      </a: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0 </a:t>
                      </a: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на сайте «Одноклассники»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100 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Реклама и объявления в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en-US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(группа «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|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районы»)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00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114541"/>
                  </a:ext>
                </a:extLst>
              </a:tr>
              <a:tr h="3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Закрепленная реклама и объявления в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(группа «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|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районы»)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неделя</a:t>
                      </a:r>
                      <a:endParaRPr kumimoji="0" lang="ru-RU" sz="7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800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771910"/>
                  </a:ext>
                </a:extLst>
              </a:tr>
              <a:tr h="3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Прямой эфир 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 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(в группе «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|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районы»)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студии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2000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040028"/>
                  </a:ext>
                </a:extLst>
              </a:tr>
              <a:tr h="21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Прямой эфир  «</a:t>
                      </a:r>
                      <a:r>
                        <a:rPr lang="ru-RU" sz="800" b="0" i="0" u="none" baseline="0" dirty="0" err="1" smtClean="0">
                          <a:effectLst/>
                          <a:latin typeface="+mn-lt"/>
                          <a:ea typeface="Times New Roman"/>
                        </a:rPr>
                        <a:t>Вконтакте</a:t>
                      </a: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» 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(в группе «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таңнары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| </a:t>
                      </a:r>
                      <a:r>
                        <a:rPr lang="ru-RU" sz="800" b="0" i="1" u="none" baseline="0" dirty="0" err="1" smtClean="0">
                          <a:effectLst/>
                          <a:latin typeface="+mn-lt"/>
                          <a:ea typeface="Times New Roman"/>
                        </a:rPr>
                        <a:t>Саба</a:t>
                      </a:r>
                      <a:r>
                        <a:rPr lang="ru-RU" sz="800" b="0" i="1" u="none" baseline="0" dirty="0" smtClean="0">
                          <a:effectLst/>
                          <a:latin typeface="+mn-lt"/>
                          <a:ea typeface="Times New Roman"/>
                        </a:rPr>
                        <a:t> районы»)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0" i="0" u="none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Выездной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dirty="0" smtClean="0">
                          <a:effectLst/>
                          <a:latin typeface="+mn-lt"/>
                          <a:ea typeface="Times New Roman"/>
                        </a:rPr>
                        <a:t>4000</a:t>
                      </a:r>
                      <a:endParaRPr lang="ru-RU" sz="700" u="none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336349"/>
                  </a:ext>
                </a:extLst>
              </a:tr>
              <a:tr h="3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Видеопоздравление в социальных сетях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(сохранение в архив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700 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217976"/>
                  </a:ext>
                </a:extLst>
              </a:tr>
              <a:tr h="24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0" u="none" baseline="0" dirty="0" smtClean="0">
                          <a:effectLst/>
                          <a:latin typeface="+mn-lt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i="0" u="none" baseline="0" dirty="0" smtClean="0">
                          <a:effectLst/>
                          <a:latin typeface="+mn-lt"/>
                          <a:ea typeface="Times New Roman"/>
                        </a:rPr>
                        <a:t>Видеопоздравление в социальных сетях, напечатанное в газете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размещение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(сохранение в архив)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dirty="0" smtClean="0">
                          <a:effectLst/>
                          <a:latin typeface="+mn-lt"/>
                          <a:ea typeface="Times New Roman"/>
                        </a:rPr>
                        <a:t>300 руб.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269669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97144" y="8450043"/>
            <a:ext cx="62783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/>
              <a:t>Изготовление видео роликов журналистами на каждый </a:t>
            </a:r>
            <a:r>
              <a:rPr lang="ru-RU" sz="800" b="1" dirty="0" err="1" smtClean="0"/>
              <a:t>месенджер</a:t>
            </a:r>
            <a:r>
              <a:rPr lang="ru-RU" sz="800" b="1" dirty="0" smtClean="0"/>
              <a:t> (съемка, монтаж)  - 2000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/>
              <a:t>Изготовление баннера </a:t>
            </a:r>
            <a:r>
              <a:rPr lang="ru-RU" sz="800" b="1" dirty="0"/>
              <a:t>– 200 </a:t>
            </a:r>
            <a:r>
              <a:rPr lang="ru-RU" sz="800" b="1" dirty="0" err="1"/>
              <a:t>руб</a:t>
            </a:r>
            <a:r>
              <a:rPr lang="ru-RU" sz="800" b="1" dirty="0"/>
              <a:t>, услуги  </a:t>
            </a:r>
            <a:r>
              <a:rPr lang="ru-RU" sz="800" b="1" dirty="0" smtClean="0"/>
              <a:t>журналиста +25%</a:t>
            </a:r>
            <a:endParaRPr lang="ru-RU" sz="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269" y="8836223"/>
            <a:ext cx="63152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Дата и время выхода постов в соц. </a:t>
            </a:r>
            <a:r>
              <a:rPr lang="ru-RU" sz="700" dirty="0">
                <a:latin typeface="+mn-lt"/>
              </a:rPr>
              <a:t>с</a:t>
            </a:r>
            <a:r>
              <a:rPr lang="ru-RU" sz="700" dirty="0" smtClean="0">
                <a:latin typeface="+mn-lt"/>
              </a:rPr>
              <a:t>етях оговаривается в приложении к договору, но не более  2 постов в день.                             Цены указаны с учетом НДС 20 %</a:t>
            </a:r>
            <a:endParaRPr lang="ru-RU" sz="7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58" y="2180777"/>
            <a:ext cx="570018" cy="54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844" y="2175255"/>
            <a:ext cx="598166" cy="542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102" y="2179445"/>
            <a:ext cx="563738" cy="54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108" y="2172402"/>
            <a:ext cx="578876" cy="548641"/>
          </a:xfrm>
          <a:prstGeom prst="rect">
            <a:avLst/>
          </a:prstGeom>
        </p:spPr>
      </p:pic>
      <p:pic>
        <p:nvPicPr>
          <p:cNvPr id="13" name="Picture 3" descr="ТМ лого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28" y="22920"/>
            <a:ext cx="989560" cy="9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107950"/>
            <a:ext cx="3384550" cy="79216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Тел/факс: </a:t>
            </a:r>
            <a:r>
              <a:rPr lang="ru-RU" sz="800" b="1" dirty="0" smtClean="0">
                <a:solidFill>
                  <a:srgbClr val="008000"/>
                </a:solidFill>
              </a:rPr>
              <a:t>8(84362) 23758, 23858, 23509, 23058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Адрес: </a:t>
            </a:r>
            <a:r>
              <a:rPr lang="ru-RU" sz="800" b="1" dirty="0" smtClean="0">
                <a:solidFill>
                  <a:srgbClr val="008000"/>
                </a:solidFill>
              </a:rPr>
              <a:t>422060, РТ, Сабинский район,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dirty="0" err="1" smtClean="0">
                <a:solidFill>
                  <a:srgbClr val="008000"/>
                </a:solidFill>
              </a:rPr>
              <a:t>п.г.т.Богатые</a:t>
            </a:r>
            <a:r>
              <a:rPr lang="ru-RU" sz="800" b="1" dirty="0" smtClean="0">
                <a:solidFill>
                  <a:srgbClr val="008000"/>
                </a:solidFill>
              </a:rPr>
              <a:t> Сабы, ул. Тукая, 95.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Е-</a:t>
            </a:r>
            <a:r>
              <a:rPr lang="en-US" sz="800" b="1" u="sng" dirty="0" smtClean="0">
                <a:solidFill>
                  <a:srgbClr val="008000"/>
                </a:solidFill>
              </a:rPr>
              <a:t>mail</a:t>
            </a:r>
            <a:r>
              <a:rPr lang="en-US" sz="800" b="1" dirty="0" smtClean="0">
                <a:solidFill>
                  <a:srgbClr val="008000"/>
                </a:solidFill>
              </a:rPr>
              <a:t>: </a:t>
            </a:r>
            <a:r>
              <a:rPr lang="en-US" sz="800" b="1" dirty="0" smtClean="0">
                <a:solidFill>
                  <a:srgbClr val="008000"/>
                </a:solidFill>
                <a:hlinkClick r:id="rId2"/>
              </a:rPr>
              <a:t>sabatannar@rambler.ru</a:t>
            </a:r>
            <a:r>
              <a:rPr lang="ru-RU" sz="800" b="1" dirty="0" smtClean="0">
                <a:solidFill>
                  <a:srgbClr val="008000"/>
                </a:solidFill>
                <a:latin typeface="Arial" charset="0"/>
              </a:rPr>
              <a:t>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800" b="1" dirty="0" smtClean="0">
                <a:solidFill>
                  <a:schemeClr val="tx1"/>
                </a:solidFill>
              </a:rPr>
              <a:t>             </a:t>
            </a:r>
            <a:r>
              <a:rPr lang="ru-RU" sz="800" b="1" u="sng" dirty="0" smtClean="0">
                <a:solidFill>
                  <a:schemeClr val="tx1"/>
                </a:solidFill>
                <a:hlinkClick r:id="rId3"/>
              </a:rPr>
              <a:t>saba-tannary@tatmedia.com</a:t>
            </a:r>
            <a:r>
              <a:rPr lang="ru-RU" sz="800" b="1" dirty="0" smtClean="0">
                <a:solidFill>
                  <a:srgbClr val="008000"/>
                </a:solidFill>
                <a:hlinkClick r:id="rId3"/>
              </a:rPr>
              <a:t> </a:t>
            </a:r>
            <a:endParaRPr lang="ru-RU" sz="800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800" b="1" u="sng" dirty="0" smtClean="0">
                <a:solidFill>
                  <a:srgbClr val="008000"/>
                </a:solidFill>
              </a:rPr>
              <a:t>Сайт: </a:t>
            </a:r>
            <a:r>
              <a:rPr lang="en-US" sz="800" b="1" dirty="0" smtClean="0">
                <a:solidFill>
                  <a:srgbClr val="008000"/>
                </a:solidFill>
              </a:rPr>
              <a:t>www.saby-rt.ru</a:t>
            </a: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4"/>
          <a:srcRect b="20946"/>
          <a:stretch>
            <a:fillRect/>
          </a:stretch>
        </p:blipFill>
        <p:spPr bwMode="auto">
          <a:xfrm>
            <a:off x="115888" y="107950"/>
            <a:ext cx="3241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-603250" y="2700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017703"/>
            <a:ext cx="4824536" cy="4173446"/>
          </a:xfrm>
          <a:prstGeom prst="rect">
            <a:avLst/>
          </a:prstGeom>
          <a:ln>
            <a:solidFill>
              <a:srgbClr val="6699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5375414"/>
            <a:ext cx="4811340" cy="2780278"/>
          </a:xfrm>
          <a:prstGeom prst="rect">
            <a:avLst/>
          </a:prstGeom>
          <a:ln>
            <a:solidFill>
              <a:srgbClr val="669900"/>
            </a:solidFill>
          </a:ln>
        </p:spPr>
      </p:pic>
      <p:sp>
        <p:nvSpPr>
          <p:cNvPr id="29" name="Прямоугольник 28"/>
          <p:cNvSpPr/>
          <p:nvPr/>
        </p:nvSpPr>
        <p:spPr bwMode="auto">
          <a:xfrm>
            <a:off x="188641" y="8244408"/>
            <a:ext cx="6552727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405281" y="8211219"/>
            <a:ext cx="61194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000"/>
                </a:solidFill>
                <a:latin typeface="Calibri" pitchFamily="34" charset="0"/>
              </a:rPr>
              <a:t>СВЯЖИТЕСЬ </a:t>
            </a:r>
            <a:r>
              <a:rPr lang="ru-RU" sz="1200" b="1" dirty="0">
                <a:solidFill>
                  <a:srgbClr val="008000"/>
                </a:solidFill>
                <a:latin typeface="Calibri" pitchFamily="34" charset="0"/>
              </a:rPr>
              <a:t>С НАМИ И ВЫЯСНИТЕ ВСЕ САМЫЕ ЛУЧШИЕ УСЛОВИЯ ДЛЯ ВАС!</a:t>
            </a:r>
          </a:p>
          <a:p>
            <a:pPr algn="ctr"/>
            <a:r>
              <a:rPr lang="ru-RU" sz="1200" b="1" u="sng" dirty="0">
                <a:solidFill>
                  <a:srgbClr val="008000"/>
                </a:solidFill>
                <a:latin typeface="Calibri" pitchFamily="34" charset="0"/>
              </a:rPr>
              <a:t>Адрес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: 422060, РТ, </a:t>
            </a:r>
            <a:r>
              <a:rPr lang="ru-RU" sz="1200" dirty="0" err="1">
                <a:solidFill>
                  <a:srgbClr val="008000"/>
                </a:solidFill>
                <a:latin typeface="Calibri" pitchFamily="34" charset="0"/>
              </a:rPr>
              <a:t>п.г.т.Богатые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200" dirty="0" err="1">
                <a:solidFill>
                  <a:srgbClr val="008000"/>
                </a:solidFill>
                <a:latin typeface="Calibri" pitchFamily="34" charset="0"/>
              </a:rPr>
              <a:t>Сабы,ул.Тукая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, 95.</a:t>
            </a:r>
          </a:p>
          <a:p>
            <a:pPr algn="ctr"/>
            <a:r>
              <a:rPr lang="ru-RU" sz="1200" b="1" u="sng" dirty="0">
                <a:solidFill>
                  <a:srgbClr val="008000"/>
                </a:solidFill>
                <a:latin typeface="Calibri" pitchFamily="34" charset="0"/>
              </a:rPr>
              <a:t>Тел/факс: 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8(84362) 23058, 23858, 23509 </a:t>
            </a:r>
            <a:endParaRPr lang="ru-RU" sz="1200" dirty="0" smtClean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ru-RU" sz="1200" dirty="0" smtClean="0">
                <a:solidFill>
                  <a:srgbClr val="008000"/>
                </a:solidFill>
                <a:latin typeface="Calibri" pitchFamily="34" charset="0"/>
              </a:rPr>
              <a:t>Е-</a:t>
            </a: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mail: </a:t>
            </a:r>
            <a:r>
              <a:rPr lang="en-US" sz="1200" dirty="0" smtClean="0">
                <a:solidFill>
                  <a:srgbClr val="008000"/>
                </a:solidFill>
                <a:latin typeface="Calibri" pitchFamily="34" charset="0"/>
                <a:hlinkClick r:id="rId2"/>
              </a:rPr>
              <a:t>sabatannar@rambler.ru</a:t>
            </a:r>
            <a:r>
              <a:rPr lang="ru-RU" sz="1200" dirty="0" smtClean="0">
                <a:solidFill>
                  <a:srgbClr val="008000"/>
                </a:solidFill>
                <a:latin typeface="Calibri" pitchFamily="34" charset="0"/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  <a:latin typeface="Calibri" pitchFamily="34" charset="0"/>
                <a:hlinkClick r:id="rId3"/>
              </a:rPr>
              <a:t>saba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  <a:hlinkClick r:id="rId3"/>
              </a:rPr>
              <a:t>-</a:t>
            </a:r>
            <a:r>
              <a:rPr lang="en-US" sz="1200" dirty="0">
                <a:solidFill>
                  <a:srgbClr val="008000"/>
                </a:solidFill>
                <a:latin typeface="Calibri" pitchFamily="34" charset="0"/>
                <a:hlinkClick r:id="rId3"/>
              </a:rPr>
              <a:t>tannary@tatmedia.com</a:t>
            </a:r>
            <a:endParaRPr lang="ru-RU" sz="1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ru-RU" sz="900" dirty="0">
                <a:latin typeface="Calibri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1200" dirty="0">
                <a:solidFill>
                  <a:srgbClr val="008000"/>
                </a:solidFill>
                <a:latin typeface="Calibri" pitchFamily="34" charset="0"/>
              </a:rPr>
              <a:t>                                                                                         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4698821" y="8831607"/>
            <a:ext cx="2042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700" i="1" dirty="0" smtClean="0"/>
              <a:t>Оговорка не является публичной офертой</a:t>
            </a:r>
            <a:endParaRPr lang="ru-RU" sz="700" i="1" dirty="0"/>
          </a:p>
        </p:txBody>
      </p:sp>
      <p:pic>
        <p:nvPicPr>
          <p:cNvPr id="1027" name="Picture 3" descr="ТМ лого-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94" y="22920"/>
            <a:ext cx="876804" cy="8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7429</TotalTime>
  <Words>1378</Words>
  <Application>Microsoft Office PowerPoint</Application>
  <PresentationFormat>Экран (4:3)</PresentationFormat>
  <Paragraphs>294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ПРАЙС-ЛИСТ      на публикацию рекламы, информационных материалов, социальной рекламы в  газете «Саба таңнары» за I полугодие 2024 года Утвержден: приказом  руководителя филиала АО «ТАТМЕДИА» «Редакция газеты «Саба таннары»  №88    от  15.12.2023 года.  Вступает в силу  01.01.2024 г.</vt:lpstr>
      <vt:lpstr>КАК СДЕЛАТЬ ВАШУ  РЕКЛАМУ ЭФФЕКТИВНЕЙ?</vt:lpstr>
      <vt:lpstr>ПРАЙС-ЛИСТ НА РАЗМЕЩЕНИЕ РЕКЛАМЫ, ОБЪЯВЛЕНИЙ,ИНФОРМАЦИОННЫХ МАТЕРИАЛОВ, СОЦИАЛЬНОЙ РЕКЛАМЫ НА САЙТЕ ФИЛИАЛА АО «ТАТМЕДИА» И ПРЕДСТАВИТЕЛЬСТВАХ  В СОЦИАЛЬНЫХ СЕТЯХ  «САБА ТАҢНАРЫ» за I полугодие 2024 года Утвержден: приказом  руководителя филиала АО «ТАТМЕДИА» «Редакция газеты «Саба таннары»  №88    от  15.12.2023 года.  Вступает в силу  01.01.2024г.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Алсу</dc:creator>
  <cp:lastModifiedBy>GI</cp:lastModifiedBy>
  <cp:revision>207</cp:revision>
  <cp:lastPrinted>2023-07-24T10:13:30Z</cp:lastPrinted>
  <dcterms:created xsi:type="dcterms:W3CDTF">2014-12-25T11:34:28Z</dcterms:created>
  <dcterms:modified xsi:type="dcterms:W3CDTF">2024-01-24T06:38:10Z</dcterms:modified>
</cp:coreProperties>
</file>